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65" r:id="rId5"/>
    <p:sldId id="266" r:id="rId6"/>
    <p:sldId id="259" r:id="rId7"/>
    <p:sldId id="260" r:id="rId8"/>
    <p:sldId id="268" r:id="rId9"/>
    <p:sldId id="267" r:id="rId10"/>
    <p:sldId id="263" r:id="rId11"/>
    <p:sldId id="26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8033" autoAdjust="0"/>
  </p:normalViewPr>
  <p:slideViewPr>
    <p:cSldViewPr snapToGrid="0">
      <p:cViewPr varScale="1">
        <p:scale>
          <a:sx n="55" d="100"/>
          <a:sy n="55" d="100"/>
        </p:scale>
        <p:origin x="1096" y="36"/>
      </p:cViewPr>
      <p:guideLst/>
    </p:cSldViewPr>
  </p:slideViewPr>
  <p:notesTextViewPr>
    <p:cViewPr>
      <p:scale>
        <a:sx n="1" d="1"/>
        <a:sy n="1" d="1"/>
      </p:scale>
      <p:origin x="0" y="-344"/>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61733C-BE54-4A79-A597-AA9FAFFA63EC}" type="datetimeFigureOut">
              <a:rPr lang="en-AU" smtClean="0"/>
              <a:t>31/07/2018</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3E1BBB-14B4-4E8E-8D95-4958B4438C02}" type="slidenum">
              <a:rPr lang="en-AU" smtClean="0"/>
              <a:t>‹#›</a:t>
            </a:fld>
            <a:endParaRPr lang="en-AU"/>
          </a:p>
        </p:txBody>
      </p:sp>
    </p:spTree>
    <p:extLst>
      <p:ext uri="{BB962C8B-B14F-4D97-AF65-F5344CB8AC3E}">
        <p14:creationId xmlns:p14="http://schemas.microsoft.com/office/powerpoint/2010/main" val="2550082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Good morning/afternoon everyone. Can I begin by thanking the</a:t>
            </a:r>
            <a:r>
              <a:rPr lang="en-AU" baseline="0" dirty="0" smtClean="0"/>
              <a:t> Charity Law Association of Australia and New Zealand for organising this event and for their kind invitation </a:t>
            </a:r>
            <a:r>
              <a:rPr lang="en-AU" baseline="0" smtClean="0"/>
              <a:t>to speak here today.</a:t>
            </a:r>
            <a:endParaRPr lang="en-AU" baseline="0" dirty="0" smtClean="0"/>
          </a:p>
          <a:p>
            <a:endParaRPr lang="en-AU" baseline="0" dirty="0" smtClean="0"/>
          </a:p>
          <a:p>
            <a:r>
              <a:rPr lang="en-AU" baseline="0" dirty="0" smtClean="0"/>
              <a:t>I took over as CEO of the PFRA in November last year, having previously served in the same position for the UK’s own PFRA and as Director of Compliance at the Institute of Fundraising. My background is broadly in regulatory policy and legislation, developed primarily whilst working for the House of Lords Select Committee Office. </a:t>
            </a:r>
          </a:p>
          <a:p>
            <a:endParaRPr lang="en-AU" baseline="0" dirty="0" smtClean="0"/>
          </a:p>
          <a:p>
            <a:r>
              <a:rPr lang="en-AU" baseline="0" dirty="0" smtClean="0"/>
              <a:t>I hope today to bring an outsider’s perspective to bear on Australia’s state-based regulatory system and present a personal view on their effectiveness and why I believe change is needed.</a:t>
            </a:r>
            <a:endParaRPr lang="en-AU" dirty="0"/>
          </a:p>
        </p:txBody>
      </p:sp>
      <p:sp>
        <p:nvSpPr>
          <p:cNvPr id="4" name="Slide Number Placeholder 3"/>
          <p:cNvSpPr>
            <a:spLocks noGrp="1"/>
          </p:cNvSpPr>
          <p:nvPr>
            <p:ph type="sldNum" sz="quarter" idx="10"/>
          </p:nvPr>
        </p:nvSpPr>
        <p:spPr/>
        <p:txBody>
          <a:bodyPr/>
          <a:lstStyle/>
          <a:p>
            <a:fld id="{103E1BBB-14B4-4E8E-8D95-4958B4438C02}" type="slidenum">
              <a:rPr lang="en-AU" smtClean="0"/>
              <a:t>1</a:t>
            </a:fld>
            <a:endParaRPr lang="en-AU"/>
          </a:p>
        </p:txBody>
      </p:sp>
    </p:spTree>
    <p:extLst>
      <p:ext uri="{BB962C8B-B14F-4D97-AF65-F5344CB8AC3E}">
        <p14:creationId xmlns:p14="http://schemas.microsoft.com/office/powerpoint/2010/main" val="25768218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The current laws are heavily weighted in favour of registration and reporting, rather than</a:t>
            </a:r>
            <a:r>
              <a:rPr lang="en-AU" baseline="0" dirty="0" smtClean="0"/>
              <a:t> on improving fundraiser behaviour and standards. This where self-regulation is much more effective and successful.</a:t>
            </a:r>
          </a:p>
          <a:p>
            <a:endParaRPr lang="en-AU" baseline="0" dirty="0" smtClean="0"/>
          </a:p>
          <a:p>
            <a:r>
              <a:rPr lang="en-AU" baseline="0" dirty="0" smtClean="0"/>
              <a:t>There is little evidence to suggest that information being provided to state regulators is being systematically analysed or assessed to further any particular public policy objective.</a:t>
            </a:r>
          </a:p>
          <a:p>
            <a:endParaRPr lang="en-AU" baseline="0" dirty="0" smtClean="0"/>
          </a:p>
          <a:p>
            <a:r>
              <a:rPr lang="en-AU" baseline="0" dirty="0" smtClean="0"/>
              <a:t>The system needs to be repurposed to provide information to the public, who are the best stewards of the public interest, not government</a:t>
            </a:r>
            <a:r>
              <a:rPr lang="en-AU" baseline="0" dirty="0" smtClean="0"/>
              <a:t>.</a:t>
            </a:r>
          </a:p>
          <a:p>
            <a:endParaRPr lang="en-AU"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smtClean="0"/>
              <a:t>PI</a:t>
            </a:r>
            <a:r>
              <a:rPr lang="en-AU" sz="1200" baseline="0" dirty="0" smtClean="0"/>
              <a:t> can be</a:t>
            </a:r>
            <a:r>
              <a:rPr lang="en-AU" sz="1200" dirty="0" smtClean="0"/>
              <a:t> a nebulous concept giving the state freedom to act wherever and whenever it likes, often when under media pressure.</a:t>
            </a:r>
          </a:p>
          <a:p>
            <a:endParaRPr lang="en-AU" baseline="0" dirty="0" smtClean="0"/>
          </a:p>
          <a:p>
            <a:r>
              <a:rPr lang="en-AU" baseline="0" dirty="0" smtClean="0"/>
              <a:t>When </a:t>
            </a:r>
            <a:r>
              <a:rPr lang="en-AU" baseline="0" dirty="0" smtClean="0"/>
              <a:t>applied to fundraising, a public interest test </a:t>
            </a:r>
            <a:r>
              <a:rPr lang="en-AU" baseline="0" dirty="0" smtClean="0"/>
              <a:t>should </a:t>
            </a:r>
            <a:r>
              <a:rPr lang="en-AU" baseline="0" dirty="0" smtClean="0"/>
              <a:t>measure the actual public benefit derived from the services charities provide with donations and weigh this against the actual public harm caused by the fundraising activity itself.</a:t>
            </a:r>
          </a:p>
          <a:p>
            <a:endParaRPr lang="en-AU" baseline="0" dirty="0" smtClean="0"/>
          </a:p>
          <a:p>
            <a:r>
              <a:rPr lang="en-AU" baseline="0" dirty="0" smtClean="0"/>
              <a:t>This is different however to perceived harm, which can often mean including people’s likes and dislikes – a subjective test that introduces a huge degree of regulatory uncertainty into a market place with tight margins and high pressures.</a:t>
            </a:r>
            <a:endParaRPr lang="en-AU" dirty="0"/>
          </a:p>
        </p:txBody>
      </p:sp>
      <p:sp>
        <p:nvSpPr>
          <p:cNvPr id="4" name="Slide Number Placeholder 3"/>
          <p:cNvSpPr>
            <a:spLocks noGrp="1"/>
          </p:cNvSpPr>
          <p:nvPr>
            <p:ph type="sldNum" sz="quarter" idx="10"/>
          </p:nvPr>
        </p:nvSpPr>
        <p:spPr/>
        <p:txBody>
          <a:bodyPr/>
          <a:lstStyle/>
          <a:p>
            <a:fld id="{103E1BBB-14B4-4E8E-8D95-4958B4438C02}" type="slidenum">
              <a:rPr lang="en-AU" smtClean="0"/>
              <a:t>10</a:t>
            </a:fld>
            <a:endParaRPr lang="en-AU"/>
          </a:p>
        </p:txBody>
      </p:sp>
    </p:spTree>
    <p:extLst>
      <p:ext uri="{BB962C8B-B14F-4D97-AF65-F5344CB8AC3E}">
        <p14:creationId xmlns:p14="http://schemas.microsoft.com/office/powerpoint/2010/main" val="6909176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As</a:t>
            </a:r>
            <a:r>
              <a:rPr lang="en-AU" baseline="0" dirty="0" smtClean="0"/>
              <a:t> with most areas of private consumer activity, individuals when acting in aggregate have vastly more economic power than most regulators. Caveat – well functioning markets. Charity market is well-functioning. High competition, strong consumer power. No contracts.</a:t>
            </a:r>
          </a:p>
          <a:p>
            <a:endParaRPr lang="en-AU" baseline="0" dirty="0" smtClean="0"/>
          </a:p>
          <a:p>
            <a:r>
              <a:rPr lang="en-AU" baseline="0" dirty="0" smtClean="0"/>
              <a:t>This is no different for charities, where market pressure for transparency and openness has been largely far more effective than any actions taken by government.</a:t>
            </a:r>
          </a:p>
          <a:p>
            <a:endParaRPr lang="en-AU" baseline="0" dirty="0" smtClean="0"/>
          </a:p>
          <a:p>
            <a:r>
              <a:rPr lang="en-AU" baseline="0" dirty="0" smtClean="0"/>
              <a:t>The overall aim therefore of charity fundraising law should be to further high quality transparency to allow consumers to make the most informed choice possible. </a:t>
            </a:r>
          </a:p>
          <a:p>
            <a:endParaRPr lang="en-AU" baseline="0" dirty="0" smtClean="0"/>
          </a:p>
          <a:p>
            <a:r>
              <a:rPr lang="en-AU" baseline="0" dirty="0" smtClean="0"/>
              <a:t>In this regard, </a:t>
            </a:r>
            <a:r>
              <a:rPr lang="en-AU" baseline="0" dirty="0" smtClean="0"/>
              <a:t>I believe the </a:t>
            </a:r>
            <a:r>
              <a:rPr lang="en-AU" baseline="0" dirty="0" smtClean="0"/>
              <a:t>ACL is a far more appropriate vehicle than the current patchwork of state </a:t>
            </a:r>
            <a:r>
              <a:rPr lang="en-AU" baseline="0" smtClean="0"/>
              <a:t>laws</a:t>
            </a:r>
            <a:r>
              <a:rPr lang="en-AU" baseline="0" smtClean="0"/>
              <a:t>.</a:t>
            </a:r>
            <a:endParaRPr lang="en-AU" dirty="0"/>
          </a:p>
        </p:txBody>
      </p:sp>
      <p:sp>
        <p:nvSpPr>
          <p:cNvPr id="4" name="Slide Number Placeholder 3"/>
          <p:cNvSpPr>
            <a:spLocks noGrp="1"/>
          </p:cNvSpPr>
          <p:nvPr>
            <p:ph type="sldNum" sz="quarter" idx="10"/>
          </p:nvPr>
        </p:nvSpPr>
        <p:spPr/>
        <p:txBody>
          <a:bodyPr/>
          <a:lstStyle/>
          <a:p>
            <a:fld id="{103E1BBB-14B4-4E8E-8D95-4958B4438C02}" type="slidenum">
              <a:rPr lang="en-AU" smtClean="0"/>
              <a:t>11</a:t>
            </a:fld>
            <a:endParaRPr lang="en-AU"/>
          </a:p>
        </p:txBody>
      </p:sp>
    </p:spTree>
    <p:extLst>
      <p:ext uri="{BB962C8B-B14F-4D97-AF65-F5344CB8AC3E}">
        <p14:creationId xmlns:p14="http://schemas.microsoft.com/office/powerpoint/2010/main" val="415131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smtClean="0"/>
              <a:t>Almost all states or territories have their own fundraising legislation, although of those, only three explicitly determine the statutory objects of their laws.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smtClean="0">
                <a:solidFill>
                  <a:schemeClr val="tx1"/>
                </a:solidFill>
                <a:effectLst/>
                <a:latin typeface="+mn-lt"/>
                <a:ea typeface="+mn-ea"/>
                <a:cs typeface="+mn-cs"/>
              </a:rPr>
              <a:t>It is nonetheless relatively straightforward to infer from the laws in the remainder of states what those objects are, and they are broadly in line with ACT, NSW and VIC.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smtClean="0">
                <a:solidFill>
                  <a:schemeClr val="tx1"/>
                </a:solidFill>
                <a:effectLst/>
                <a:latin typeface="+mn-lt"/>
                <a:ea typeface="+mn-ea"/>
                <a:cs typeface="+mn-cs"/>
              </a:rPr>
              <a:t>Overall, the objectives of all fundraising law can be broadly placed in three groups: proper administration, clear accountability and public protection</a:t>
            </a:r>
            <a:r>
              <a:rPr lang="en-AU" sz="1200" kern="1200" baseline="0" dirty="0" smtClean="0">
                <a:solidFill>
                  <a:schemeClr val="tx1"/>
                </a:solidFill>
                <a:effectLst/>
                <a:latin typeface="+mn-lt"/>
                <a:ea typeface="+mn-ea"/>
                <a:cs typeface="+mn-cs"/>
              </a:rPr>
              <a:t> or protection of the public interest.</a:t>
            </a:r>
            <a:endParaRPr lang="en-AU" dirty="0"/>
          </a:p>
        </p:txBody>
      </p:sp>
      <p:sp>
        <p:nvSpPr>
          <p:cNvPr id="4" name="Slide Number Placeholder 3"/>
          <p:cNvSpPr>
            <a:spLocks noGrp="1"/>
          </p:cNvSpPr>
          <p:nvPr>
            <p:ph type="sldNum" sz="quarter" idx="10"/>
          </p:nvPr>
        </p:nvSpPr>
        <p:spPr/>
        <p:txBody>
          <a:bodyPr/>
          <a:lstStyle/>
          <a:p>
            <a:fld id="{103E1BBB-14B4-4E8E-8D95-4958B4438C02}" type="slidenum">
              <a:rPr lang="en-AU" smtClean="0"/>
              <a:t>2</a:t>
            </a:fld>
            <a:endParaRPr lang="en-AU"/>
          </a:p>
        </p:txBody>
      </p:sp>
    </p:spTree>
    <p:extLst>
      <p:ext uri="{BB962C8B-B14F-4D97-AF65-F5344CB8AC3E}">
        <p14:creationId xmlns:p14="http://schemas.microsoft.com/office/powerpoint/2010/main" val="266749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If the state is giving up tax revenue voluntarily, it must do so only when it deems the overall societal benefit (through the existence of charities and more pertinently, their services) is greater than the income</a:t>
            </a:r>
            <a:r>
              <a:rPr lang="en-AU" baseline="0" dirty="0" smtClean="0"/>
              <a:t> foregone.</a:t>
            </a:r>
          </a:p>
          <a:p>
            <a:endParaRPr lang="en-AU" baseline="0" dirty="0" smtClean="0"/>
          </a:p>
          <a:p>
            <a:r>
              <a:rPr lang="en-AU" baseline="0" dirty="0" smtClean="0"/>
              <a:t>Effectively this is the bad apple argument writ large. Government has a broad role to play in ensuring the rules of the market are enforced equally to stop bad actors hurting good ones.</a:t>
            </a:r>
          </a:p>
          <a:p>
            <a:endParaRPr lang="en-AU" baseline="0" dirty="0" smtClean="0"/>
          </a:p>
          <a:p>
            <a:r>
              <a:rPr lang="en-AU" baseline="0" dirty="0" smtClean="0"/>
              <a:t>This is the ‘trust and confidence’ argument, meaning that the government believes if this measurement is high then people will be more likely to donate. The problem is that there is very little robust evidence or data to suggest this is as direct and linear a relationship as some people think.</a:t>
            </a:r>
          </a:p>
          <a:p>
            <a:endParaRPr lang="en-AU" baseline="0" dirty="0" smtClean="0"/>
          </a:p>
          <a:p>
            <a:endParaRPr lang="en-AU" dirty="0"/>
          </a:p>
        </p:txBody>
      </p:sp>
      <p:sp>
        <p:nvSpPr>
          <p:cNvPr id="4" name="Slide Number Placeholder 3"/>
          <p:cNvSpPr>
            <a:spLocks noGrp="1"/>
          </p:cNvSpPr>
          <p:nvPr>
            <p:ph type="sldNum" sz="quarter" idx="10"/>
          </p:nvPr>
        </p:nvSpPr>
        <p:spPr/>
        <p:txBody>
          <a:bodyPr/>
          <a:lstStyle/>
          <a:p>
            <a:fld id="{103E1BBB-14B4-4E8E-8D95-4958B4438C02}" type="slidenum">
              <a:rPr lang="en-AU" smtClean="0"/>
              <a:t>3</a:t>
            </a:fld>
            <a:endParaRPr lang="en-AU"/>
          </a:p>
        </p:txBody>
      </p:sp>
    </p:spTree>
    <p:extLst>
      <p:ext uri="{BB962C8B-B14F-4D97-AF65-F5344CB8AC3E}">
        <p14:creationId xmlns:p14="http://schemas.microsoft.com/office/powerpoint/2010/main" val="20111686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If we use public trust</a:t>
            </a:r>
            <a:r>
              <a:rPr lang="en-AU" baseline="0" dirty="0" smtClean="0"/>
              <a:t> as a broad indicator of how well the public interest is being served, then this can sometimes be helpful in determining how well the existing laws, regulations and requirements are functioning.</a:t>
            </a:r>
            <a:endParaRPr lang="en-AU" dirty="0" smtClean="0"/>
          </a:p>
          <a:p>
            <a:endParaRPr lang="en-AU" dirty="0" smtClean="0"/>
          </a:p>
          <a:p>
            <a:r>
              <a:rPr lang="en-AU" dirty="0" smtClean="0"/>
              <a:t>Despite a spate of bad news stories directly impacting the charity sector</a:t>
            </a:r>
            <a:r>
              <a:rPr lang="en-AU" baseline="0" dirty="0" smtClean="0"/>
              <a:t> in the UK – Olive Cooke, Samuel Rae, </a:t>
            </a:r>
            <a:r>
              <a:rPr lang="en-AU" baseline="0" dirty="0" err="1" smtClean="0"/>
              <a:t>AgeUK-EoN</a:t>
            </a:r>
            <a:r>
              <a:rPr lang="en-AU" baseline="0" dirty="0" smtClean="0"/>
              <a:t>, Kids Company, Telephone Cold Calling Fundraising, Fundraisers with Criminal Records etc. - confidence in charities remains robust. It fell but has now almost recovered to where it was previously.</a:t>
            </a:r>
          </a:p>
          <a:p>
            <a:endParaRPr lang="en-AU" baseline="0" dirty="0" smtClean="0"/>
          </a:p>
          <a:p>
            <a:r>
              <a:rPr lang="en-AU" dirty="0" smtClean="0"/>
              <a:t>2014 – 6.7</a:t>
            </a:r>
          </a:p>
          <a:p>
            <a:r>
              <a:rPr lang="en-AU" dirty="0" smtClean="0"/>
              <a:t>2016 – 5.7</a:t>
            </a:r>
          </a:p>
          <a:p>
            <a:r>
              <a:rPr lang="en-AU" dirty="0" smtClean="0"/>
              <a:t>2017 – 6.3</a:t>
            </a:r>
            <a:endParaRPr lang="en-AU" dirty="0"/>
          </a:p>
        </p:txBody>
      </p:sp>
      <p:sp>
        <p:nvSpPr>
          <p:cNvPr id="4" name="Slide Number Placeholder 3"/>
          <p:cNvSpPr>
            <a:spLocks noGrp="1"/>
          </p:cNvSpPr>
          <p:nvPr>
            <p:ph type="sldNum" sz="quarter" idx="10"/>
          </p:nvPr>
        </p:nvSpPr>
        <p:spPr/>
        <p:txBody>
          <a:bodyPr/>
          <a:lstStyle/>
          <a:p>
            <a:fld id="{103E1BBB-14B4-4E8E-8D95-4958B4438C02}" type="slidenum">
              <a:rPr lang="en-AU" smtClean="0"/>
              <a:t>4</a:t>
            </a:fld>
            <a:endParaRPr lang="en-AU"/>
          </a:p>
        </p:txBody>
      </p:sp>
    </p:spTree>
    <p:extLst>
      <p:ext uri="{BB962C8B-B14F-4D97-AF65-F5344CB8AC3E}">
        <p14:creationId xmlns:p14="http://schemas.microsoft.com/office/powerpoint/2010/main" val="7463983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When</a:t>
            </a:r>
            <a:r>
              <a:rPr lang="en-AU" baseline="0" dirty="0" smtClean="0"/>
              <a:t> looking at the views from within charities however, their view of themselves is more positive (15% more positive).</a:t>
            </a:r>
          </a:p>
          <a:p>
            <a:endParaRPr lang="en-AU" baseline="0" dirty="0" smtClean="0"/>
          </a:p>
          <a:p>
            <a:r>
              <a:rPr lang="en-AU" baseline="0" dirty="0" smtClean="0"/>
              <a:t>Interestingly however, they have an even less favourable view of the fundraising industry than the public. 5.5 compared to 5.8. </a:t>
            </a:r>
          </a:p>
          <a:p>
            <a:endParaRPr lang="en-AU" baseline="0" dirty="0" smtClean="0"/>
          </a:p>
          <a:p>
            <a:r>
              <a:rPr lang="en-AU" baseline="0" dirty="0" smtClean="0"/>
              <a:t>This correlates with my own experience in the UK, where micro and small charities (who make up the vast majority of the total number of charities) have an increasingly negative view of the larger or super charities (who account for the vast majority of donations).</a:t>
            </a:r>
            <a:endParaRPr lang="en-AU" dirty="0"/>
          </a:p>
        </p:txBody>
      </p:sp>
      <p:sp>
        <p:nvSpPr>
          <p:cNvPr id="4" name="Slide Number Placeholder 3"/>
          <p:cNvSpPr>
            <a:spLocks noGrp="1"/>
          </p:cNvSpPr>
          <p:nvPr>
            <p:ph type="sldNum" sz="quarter" idx="10"/>
          </p:nvPr>
        </p:nvSpPr>
        <p:spPr/>
        <p:txBody>
          <a:bodyPr/>
          <a:lstStyle/>
          <a:p>
            <a:fld id="{103E1BBB-14B4-4E8E-8D95-4958B4438C02}" type="slidenum">
              <a:rPr lang="en-AU" smtClean="0"/>
              <a:t>5</a:t>
            </a:fld>
            <a:endParaRPr lang="en-AU"/>
          </a:p>
        </p:txBody>
      </p:sp>
    </p:spTree>
    <p:extLst>
      <p:ext uri="{BB962C8B-B14F-4D97-AF65-F5344CB8AC3E}">
        <p14:creationId xmlns:p14="http://schemas.microsoft.com/office/powerpoint/2010/main" val="22180927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The</a:t>
            </a:r>
            <a:r>
              <a:rPr lang="en-AU" baseline="0" dirty="0" smtClean="0"/>
              <a:t> figures shown above are a good illustration of the disconnect between perception and actions. If there was a direct relationship between public trust and confidence in particular types of charity, this should be reflected in the data. It isn’t…</a:t>
            </a:r>
          </a:p>
          <a:p>
            <a:endParaRPr lang="en-AU" baseline="0" dirty="0" smtClean="0"/>
          </a:p>
          <a:p>
            <a:r>
              <a:rPr lang="en-AU" baseline="0" dirty="0" smtClean="0"/>
              <a:t>These figures show the top 5 charity sub-sector recipients of donations in the UK in the 4 weeks preceding the survey. The vast majority of which will be constituted of large, national charities and a great many will either exclusively, or substantially, operate internationally.</a:t>
            </a:r>
            <a:endParaRPr lang="en-AU" dirty="0"/>
          </a:p>
        </p:txBody>
      </p:sp>
      <p:sp>
        <p:nvSpPr>
          <p:cNvPr id="4" name="Slide Number Placeholder 3"/>
          <p:cNvSpPr>
            <a:spLocks noGrp="1"/>
          </p:cNvSpPr>
          <p:nvPr>
            <p:ph type="sldNum" sz="quarter" idx="10"/>
          </p:nvPr>
        </p:nvSpPr>
        <p:spPr/>
        <p:txBody>
          <a:bodyPr/>
          <a:lstStyle/>
          <a:p>
            <a:fld id="{103E1BBB-14B4-4E8E-8D95-4958B4438C02}" type="slidenum">
              <a:rPr lang="en-AU" smtClean="0"/>
              <a:t>6</a:t>
            </a:fld>
            <a:endParaRPr lang="en-AU"/>
          </a:p>
        </p:txBody>
      </p:sp>
    </p:spTree>
    <p:extLst>
      <p:ext uri="{BB962C8B-B14F-4D97-AF65-F5344CB8AC3E}">
        <p14:creationId xmlns:p14="http://schemas.microsoft.com/office/powerpoint/2010/main" val="3707937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baseline="0" dirty="0" smtClean="0"/>
              <a:t>All of the arguments in favour of state regulation however, while not without some merit are based on a fairly outdated view of charities and how they operate.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AU" baseline="0" dirty="0" smtClean="0"/>
              <a:t>Charities’ appeals, whether for cash or repeat monthly donations for instance, constitute only a small part of the overall ‘picture’ people have of charities as can be seen in the above graphic.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AU" baseline="0" dirty="0" smtClean="0"/>
              <a:t>The legislation outlined in the table was designed, broadly, to regulate large one-off static appeals conducted in public using volunteers and soliciting either one-off cash donations or goods.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AU" baseline="0" dirty="0" smtClean="0"/>
              <a:t>Much of the specific rules address for example, ID badges and what must go on pledge forms, which clearly do not apply to vast swathes of fundraising activities. </a:t>
            </a:r>
            <a:r>
              <a:rPr lang="en-AU" baseline="0" dirty="0" err="1" smtClean="0"/>
              <a:t>E.g</a:t>
            </a:r>
            <a:r>
              <a:rPr lang="en-AU" baseline="0" dirty="0" smtClean="0"/>
              <a:t> rule-based, rather than principles-based.</a:t>
            </a:r>
            <a:endParaRPr lang="en-AU" dirty="0"/>
          </a:p>
        </p:txBody>
      </p:sp>
      <p:sp>
        <p:nvSpPr>
          <p:cNvPr id="4" name="Slide Number Placeholder 3"/>
          <p:cNvSpPr>
            <a:spLocks noGrp="1"/>
          </p:cNvSpPr>
          <p:nvPr>
            <p:ph type="sldNum" sz="quarter" idx="10"/>
          </p:nvPr>
        </p:nvSpPr>
        <p:spPr/>
        <p:txBody>
          <a:bodyPr/>
          <a:lstStyle/>
          <a:p>
            <a:fld id="{103E1BBB-14B4-4E8E-8D95-4958B4438C02}" type="slidenum">
              <a:rPr lang="en-AU" smtClean="0"/>
              <a:t>7</a:t>
            </a:fld>
            <a:endParaRPr lang="en-AU"/>
          </a:p>
        </p:txBody>
      </p:sp>
    </p:spTree>
    <p:extLst>
      <p:ext uri="{BB962C8B-B14F-4D97-AF65-F5344CB8AC3E}">
        <p14:creationId xmlns:p14="http://schemas.microsoft.com/office/powerpoint/2010/main" val="11996054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Data collected by the ACCC</a:t>
            </a:r>
            <a:r>
              <a:rPr lang="en-AU" baseline="0" dirty="0" smtClean="0"/>
              <a:t> </a:t>
            </a:r>
            <a:r>
              <a:rPr lang="en-AU" dirty="0" smtClean="0"/>
              <a:t>suggests that</a:t>
            </a:r>
            <a:r>
              <a:rPr lang="en-AU" baseline="0" dirty="0" smtClean="0"/>
              <a:t> fraudsters are increasingly using face charities as fronts to deceive people. The sums lost to fake charities has for example risen from $67,544 in 2016 to $537,590 so far this year. </a:t>
            </a:r>
          </a:p>
          <a:p>
            <a:endParaRPr lang="en-AU" baseline="0" dirty="0" smtClean="0"/>
          </a:p>
          <a:p>
            <a:r>
              <a:rPr lang="en-AU" baseline="0" dirty="0" smtClean="0"/>
              <a:t>The majority of these sums are also being lost via the internet and social networking sites, suggesting that the current legislation has a number of gaps that are being exploited by criminals, in a way that is less possible in person such as face-to-face fundraising.</a:t>
            </a:r>
            <a:endParaRPr lang="en-AU" dirty="0"/>
          </a:p>
        </p:txBody>
      </p:sp>
      <p:sp>
        <p:nvSpPr>
          <p:cNvPr id="4" name="Slide Number Placeholder 3"/>
          <p:cNvSpPr>
            <a:spLocks noGrp="1"/>
          </p:cNvSpPr>
          <p:nvPr>
            <p:ph type="sldNum" sz="quarter" idx="10"/>
          </p:nvPr>
        </p:nvSpPr>
        <p:spPr/>
        <p:txBody>
          <a:bodyPr/>
          <a:lstStyle/>
          <a:p>
            <a:fld id="{103E1BBB-14B4-4E8E-8D95-4958B4438C02}" type="slidenum">
              <a:rPr lang="en-AU" smtClean="0"/>
              <a:t>8</a:t>
            </a:fld>
            <a:endParaRPr lang="en-AU"/>
          </a:p>
        </p:txBody>
      </p:sp>
    </p:spTree>
    <p:extLst>
      <p:ext uri="{BB962C8B-B14F-4D97-AF65-F5344CB8AC3E}">
        <p14:creationId xmlns:p14="http://schemas.microsoft.com/office/powerpoint/2010/main" val="26920735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baseline="0" dirty="0" smtClean="0"/>
              <a:t>Nonetheless, when it comes to actual donations, direct public appeals in person are still the most effective form of fundraising for charities.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AU" baseline="0" dirty="0" smtClean="0"/>
              <a:t>There is therefore still a strong argument in favour of ensuring charities are doing so in a properly managed way. The real debate now though is whether a state-based system in the most appropriate one in the 21</a:t>
            </a:r>
            <a:r>
              <a:rPr lang="en-AU" baseline="30000" dirty="0" smtClean="0"/>
              <a:t>st</a:t>
            </a:r>
            <a:r>
              <a:rPr lang="en-AU" baseline="0" dirty="0" smtClean="0"/>
              <a:t> century.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AU" baseline="0" dirty="0" smtClean="0"/>
              <a:t>My view is that the most important of the three statutory objects – promoting the public interest, can best be achieved through a new self-regulated Australian Fundraising Standard, underpinned by the Australian Consumer Law and enforced by state regulators and others.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AU" baseline="0" dirty="0" smtClean="0"/>
              <a:t>Promotion rather than protection. Protection implies it is a fixed thing, promotion extols the virtue of change.</a:t>
            </a:r>
            <a:endParaRPr lang="en-AU" dirty="0" smtClean="0"/>
          </a:p>
        </p:txBody>
      </p:sp>
      <p:sp>
        <p:nvSpPr>
          <p:cNvPr id="4" name="Slide Number Placeholder 3"/>
          <p:cNvSpPr>
            <a:spLocks noGrp="1"/>
          </p:cNvSpPr>
          <p:nvPr>
            <p:ph type="sldNum" sz="quarter" idx="10"/>
          </p:nvPr>
        </p:nvSpPr>
        <p:spPr/>
        <p:txBody>
          <a:bodyPr/>
          <a:lstStyle/>
          <a:p>
            <a:fld id="{103E1BBB-14B4-4E8E-8D95-4958B4438C02}" type="slidenum">
              <a:rPr lang="en-AU" smtClean="0"/>
              <a:t>9</a:t>
            </a:fld>
            <a:endParaRPr lang="en-AU"/>
          </a:p>
        </p:txBody>
      </p:sp>
    </p:spTree>
    <p:extLst>
      <p:ext uri="{BB962C8B-B14F-4D97-AF65-F5344CB8AC3E}">
        <p14:creationId xmlns:p14="http://schemas.microsoft.com/office/powerpoint/2010/main" val="4030832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33962102-BF6B-435A-840B-6AAAFE110482}" type="datetimeFigureOut">
              <a:rPr lang="en-AU" smtClean="0"/>
              <a:t>31/07/2018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4F0D0F9-F33D-48F7-9444-1EB3E4242B91}" type="slidenum">
              <a:rPr lang="en-AU" smtClean="0"/>
              <a:t>‹#›</a:t>
            </a:fld>
            <a:endParaRPr lang="en-AU"/>
          </a:p>
        </p:txBody>
      </p:sp>
    </p:spTree>
    <p:extLst>
      <p:ext uri="{BB962C8B-B14F-4D97-AF65-F5344CB8AC3E}">
        <p14:creationId xmlns:p14="http://schemas.microsoft.com/office/powerpoint/2010/main" val="3972230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33962102-BF6B-435A-840B-6AAAFE110482}" type="datetimeFigureOut">
              <a:rPr lang="en-AU" smtClean="0"/>
              <a:t>31/07/2018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4F0D0F9-F33D-48F7-9444-1EB3E4242B91}" type="slidenum">
              <a:rPr lang="en-AU" smtClean="0"/>
              <a:t>‹#›</a:t>
            </a:fld>
            <a:endParaRPr lang="en-AU"/>
          </a:p>
        </p:txBody>
      </p:sp>
    </p:spTree>
    <p:extLst>
      <p:ext uri="{BB962C8B-B14F-4D97-AF65-F5344CB8AC3E}">
        <p14:creationId xmlns:p14="http://schemas.microsoft.com/office/powerpoint/2010/main" val="2913414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33962102-BF6B-435A-840B-6AAAFE110482}" type="datetimeFigureOut">
              <a:rPr lang="en-AU" smtClean="0"/>
              <a:t>31/07/2018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4F0D0F9-F33D-48F7-9444-1EB3E4242B91}" type="slidenum">
              <a:rPr lang="en-AU" smtClean="0"/>
              <a:t>‹#›</a:t>
            </a:fld>
            <a:endParaRPr lang="en-AU"/>
          </a:p>
        </p:txBody>
      </p:sp>
    </p:spTree>
    <p:extLst>
      <p:ext uri="{BB962C8B-B14F-4D97-AF65-F5344CB8AC3E}">
        <p14:creationId xmlns:p14="http://schemas.microsoft.com/office/powerpoint/2010/main" val="2558488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33962102-BF6B-435A-840B-6AAAFE110482}" type="datetimeFigureOut">
              <a:rPr lang="en-AU" smtClean="0"/>
              <a:t>31/07/2018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4F0D0F9-F33D-48F7-9444-1EB3E4242B91}" type="slidenum">
              <a:rPr lang="en-AU" smtClean="0"/>
              <a:t>‹#›</a:t>
            </a:fld>
            <a:endParaRPr lang="en-AU"/>
          </a:p>
        </p:txBody>
      </p:sp>
    </p:spTree>
    <p:extLst>
      <p:ext uri="{BB962C8B-B14F-4D97-AF65-F5344CB8AC3E}">
        <p14:creationId xmlns:p14="http://schemas.microsoft.com/office/powerpoint/2010/main" val="1528735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962102-BF6B-435A-840B-6AAAFE110482}" type="datetimeFigureOut">
              <a:rPr lang="en-AU" smtClean="0"/>
              <a:t>31/07/2018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4F0D0F9-F33D-48F7-9444-1EB3E4242B91}" type="slidenum">
              <a:rPr lang="en-AU" smtClean="0"/>
              <a:t>‹#›</a:t>
            </a:fld>
            <a:endParaRPr lang="en-AU"/>
          </a:p>
        </p:txBody>
      </p:sp>
    </p:spTree>
    <p:extLst>
      <p:ext uri="{BB962C8B-B14F-4D97-AF65-F5344CB8AC3E}">
        <p14:creationId xmlns:p14="http://schemas.microsoft.com/office/powerpoint/2010/main" val="1562002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33962102-BF6B-435A-840B-6AAAFE110482}" type="datetimeFigureOut">
              <a:rPr lang="en-AU" smtClean="0"/>
              <a:t>31/07/2018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4F0D0F9-F33D-48F7-9444-1EB3E4242B91}" type="slidenum">
              <a:rPr lang="en-AU" smtClean="0"/>
              <a:t>‹#›</a:t>
            </a:fld>
            <a:endParaRPr lang="en-AU"/>
          </a:p>
        </p:txBody>
      </p:sp>
    </p:spTree>
    <p:extLst>
      <p:ext uri="{BB962C8B-B14F-4D97-AF65-F5344CB8AC3E}">
        <p14:creationId xmlns:p14="http://schemas.microsoft.com/office/powerpoint/2010/main" val="1595688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33962102-BF6B-435A-840B-6AAAFE110482}" type="datetimeFigureOut">
              <a:rPr lang="en-AU" smtClean="0"/>
              <a:t>31/07/2018</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C4F0D0F9-F33D-48F7-9444-1EB3E4242B91}" type="slidenum">
              <a:rPr lang="en-AU" smtClean="0"/>
              <a:t>‹#›</a:t>
            </a:fld>
            <a:endParaRPr lang="en-AU"/>
          </a:p>
        </p:txBody>
      </p:sp>
    </p:spTree>
    <p:extLst>
      <p:ext uri="{BB962C8B-B14F-4D97-AF65-F5344CB8AC3E}">
        <p14:creationId xmlns:p14="http://schemas.microsoft.com/office/powerpoint/2010/main" val="17281353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33962102-BF6B-435A-840B-6AAAFE110482}" type="datetimeFigureOut">
              <a:rPr lang="en-AU" smtClean="0"/>
              <a:t>31/07/2018</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C4F0D0F9-F33D-48F7-9444-1EB3E4242B91}" type="slidenum">
              <a:rPr lang="en-AU" smtClean="0"/>
              <a:t>‹#›</a:t>
            </a:fld>
            <a:endParaRPr lang="en-AU"/>
          </a:p>
        </p:txBody>
      </p:sp>
    </p:spTree>
    <p:extLst>
      <p:ext uri="{BB962C8B-B14F-4D97-AF65-F5344CB8AC3E}">
        <p14:creationId xmlns:p14="http://schemas.microsoft.com/office/powerpoint/2010/main" val="2854076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962102-BF6B-435A-840B-6AAAFE110482}" type="datetimeFigureOut">
              <a:rPr lang="en-AU" smtClean="0"/>
              <a:t>31/07/2018</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C4F0D0F9-F33D-48F7-9444-1EB3E4242B91}" type="slidenum">
              <a:rPr lang="en-AU" smtClean="0"/>
              <a:t>‹#›</a:t>
            </a:fld>
            <a:endParaRPr lang="en-AU"/>
          </a:p>
        </p:txBody>
      </p:sp>
    </p:spTree>
    <p:extLst>
      <p:ext uri="{BB962C8B-B14F-4D97-AF65-F5344CB8AC3E}">
        <p14:creationId xmlns:p14="http://schemas.microsoft.com/office/powerpoint/2010/main" val="2685928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962102-BF6B-435A-840B-6AAAFE110482}" type="datetimeFigureOut">
              <a:rPr lang="en-AU" smtClean="0"/>
              <a:t>31/07/2018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4F0D0F9-F33D-48F7-9444-1EB3E4242B91}" type="slidenum">
              <a:rPr lang="en-AU" smtClean="0"/>
              <a:t>‹#›</a:t>
            </a:fld>
            <a:endParaRPr lang="en-AU"/>
          </a:p>
        </p:txBody>
      </p:sp>
    </p:spTree>
    <p:extLst>
      <p:ext uri="{BB962C8B-B14F-4D97-AF65-F5344CB8AC3E}">
        <p14:creationId xmlns:p14="http://schemas.microsoft.com/office/powerpoint/2010/main" val="562003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962102-BF6B-435A-840B-6AAAFE110482}" type="datetimeFigureOut">
              <a:rPr lang="en-AU" smtClean="0"/>
              <a:t>31/07/2018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4F0D0F9-F33D-48F7-9444-1EB3E4242B91}" type="slidenum">
              <a:rPr lang="en-AU" smtClean="0"/>
              <a:t>‹#›</a:t>
            </a:fld>
            <a:endParaRPr lang="en-AU"/>
          </a:p>
        </p:txBody>
      </p:sp>
    </p:spTree>
    <p:extLst>
      <p:ext uri="{BB962C8B-B14F-4D97-AF65-F5344CB8AC3E}">
        <p14:creationId xmlns:p14="http://schemas.microsoft.com/office/powerpoint/2010/main" val="3310855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962102-BF6B-435A-840B-6AAAFE110482}" type="datetimeFigureOut">
              <a:rPr lang="en-AU" smtClean="0"/>
              <a:t>31/07/2018</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F0D0F9-F33D-48F7-9444-1EB3E4242B91}" type="slidenum">
              <a:rPr lang="en-AU" smtClean="0"/>
              <a:t>‹#›</a:t>
            </a:fld>
            <a:endParaRPr lang="en-AU"/>
          </a:p>
        </p:txBody>
      </p:sp>
    </p:spTree>
    <p:extLst>
      <p:ext uri="{BB962C8B-B14F-4D97-AF65-F5344CB8AC3E}">
        <p14:creationId xmlns:p14="http://schemas.microsoft.com/office/powerpoint/2010/main" val="19241417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11.emf"/><Relationship Id="rId5" Type="http://schemas.openxmlformats.org/officeDocument/2006/relationships/image" Target="../media/image10.emf"/><Relationship Id="rId4" Type="http://schemas.openxmlformats.org/officeDocument/2006/relationships/image" Target="../media/image9.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889219" y="1535885"/>
            <a:ext cx="10579100" cy="4961375"/>
            <a:chOff x="930656" y="405585"/>
            <a:chExt cx="10579100" cy="4961375"/>
          </a:xfrm>
        </p:grpSpPr>
        <p:sp>
          <p:nvSpPr>
            <p:cNvPr id="5" name="TextBox 4"/>
            <p:cNvSpPr txBox="1"/>
            <p:nvPr/>
          </p:nvSpPr>
          <p:spPr>
            <a:xfrm>
              <a:off x="1655064" y="405585"/>
              <a:ext cx="9130284" cy="1938992"/>
            </a:xfrm>
            <a:prstGeom prst="rect">
              <a:avLst/>
            </a:prstGeom>
            <a:noFill/>
          </p:spPr>
          <p:txBody>
            <a:bodyPr wrap="square" rtlCol="0">
              <a:spAutoFit/>
            </a:bodyPr>
            <a:lstStyle/>
            <a:p>
              <a:pPr algn="ctr"/>
              <a:r>
                <a:rPr lang="en-AU" sz="6000" b="1" dirty="0" smtClean="0"/>
                <a:t>What’s the Point of </a:t>
              </a:r>
              <a:br>
                <a:rPr lang="en-AU" sz="6000" b="1" dirty="0" smtClean="0"/>
              </a:br>
              <a:r>
                <a:rPr lang="en-AU" sz="6000" b="1" dirty="0" smtClean="0"/>
                <a:t>Charity Fundraising Law?</a:t>
              </a:r>
              <a:endParaRPr lang="en-AU" sz="6000" b="1" dirty="0"/>
            </a:p>
          </p:txBody>
        </p:sp>
        <p:sp>
          <p:nvSpPr>
            <p:cNvPr id="6" name="TextBox 5"/>
            <p:cNvSpPr txBox="1"/>
            <p:nvPr/>
          </p:nvSpPr>
          <p:spPr>
            <a:xfrm>
              <a:off x="2039112" y="2345962"/>
              <a:ext cx="8362188" cy="1323439"/>
            </a:xfrm>
            <a:prstGeom prst="rect">
              <a:avLst/>
            </a:prstGeom>
            <a:noFill/>
          </p:spPr>
          <p:txBody>
            <a:bodyPr wrap="square" rtlCol="0">
              <a:spAutoFit/>
            </a:bodyPr>
            <a:lstStyle/>
            <a:p>
              <a:pPr algn="ctr"/>
              <a:r>
                <a:rPr lang="en-AU" sz="4000" i="1" dirty="0" smtClean="0"/>
                <a:t>An assessment of current statutory objectives and an argument for change</a:t>
              </a:r>
              <a:endParaRPr lang="en-AU" sz="4000" i="1" dirty="0"/>
            </a:p>
          </p:txBody>
        </p:sp>
        <p:sp>
          <p:nvSpPr>
            <p:cNvPr id="7" name="TextBox 6"/>
            <p:cNvSpPr txBox="1"/>
            <p:nvPr/>
          </p:nvSpPr>
          <p:spPr>
            <a:xfrm>
              <a:off x="930656" y="3797300"/>
              <a:ext cx="10579100" cy="1569660"/>
            </a:xfrm>
            <a:prstGeom prst="rect">
              <a:avLst/>
            </a:prstGeom>
            <a:noFill/>
          </p:spPr>
          <p:txBody>
            <a:bodyPr wrap="square" rtlCol="0">
              <a:spAutoFit/>
            </a:bodyPr>
            <a:lstStyle/>
            <a:p>
              <a:pPr algn="ctr"/>
              <a:r>
                <a:rPr lang="en-AU" sz="2400" b="1" dirty="0" smtClean="0"/>
                <a:t>Peter Hills-Jones</a:t>
              </a:r>
            </a:p>
            <a:p>
              <a:pPr algn="ctr"/>
              <a:r>
                <a:rPr lang="en-AU" sz="2400" dirty="0" smtClean="0"/>
                <a:t>Chief Executive, Public Fundraising Regulatory Association</a:t>
              </a:r>
            </a:p>
            <a:p>
              <a:pPr algn="ctr"/>
              <a:endParaRPr lang="en-AU" sz="2400" dirty="0"/>
            </a:p>
            <a:p>
              <a:pPr algn="ctr"/>
              <a:r>
                <a:rPr lang="en-AU" sz="2400" i="1" dirty="0" smtClean="0"/>
                <a:t>(Speaking in a personal capacity)</a:t>
              </a:r>
              <a:endParaRPr lang="en-AU" sz="2400" i="1" dirty="0"/>
            </a:p>
          </p:txBody>
        </p:sp>
      </p:grpSp>
      <p:pic>
        <p:nvPicPr>
          <p:cNvPr id="9" name="Picture 8"/>
          <p:cNvPicPr>
            <a:picLocks noChangeAspect="1"/>
          </p:cNvPicPr>
          <p:nvPr/>
        </p:nvPicPr>
        <p:blipFill>
          <a:blip r:embed="rId3"/>
          <a:stretch>
            <a:fillRect/>
          </a:stretch>
        </p:blipFill>
        <p:spPr>
          <a:xfrm>
            <a:off x="3047918" y="342084"/>
            <a:ext cx="6261703" cy="964302"/>
          </a:xfrm>
          <a:prstGeom prst="rect">
            <a:avLst/>
          </a:prstGeom>
        </p:spPr>
      </p:pic>
    </p:spTree>
    <p:extLst>
      <p:ext uri="{BB962C8B-B14F-4D97-AF65-F5344CB8AC3E}">
        <p14:creationId xmlns:p14="http://schemas.microsoft.com/office/powerpoint/2010/main" val="2993854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6770" y="927100"/>
            <a:ext cx="11864049" cy="5262979"/>
          </a:xfrm>
          <a:prstGeom prst="rect">
            <a:avLst/>
          </a:prstGeom>
          <a:noFill/>
        </p:spPr>
        <p:txBody>
          <a:bodyPr wrap="square" rtlCol="0">
            <a:spAutoFit/>
          </a:bodyPr>
          <a:lstStyle/>
          <a:p>
            <a:pPr algn="just"/>
            <a:r>
              <a:rPr lang="en-AU" sz="2800" dirty="0" smtClean="0"/>
              <a:t>Charities do not require specific legal mandates to keep proper </a:t>
            </a:r>
            <a:r>
              <a:rPr lang="en-AU" sz="2800" dirty="0" smtClean="0"/>
              <a:t>records of fundraising, </a:t>
            </a:r>
            <a:r>
              <a:rPr lang="en-AU" sz="2800" dirty="0" smtClean="0"/>
              <a:t>this is basic good business </a:t>
            </a:r>
            <a:r>
              <a:rPr lang="en-AU" sz="2800" dirty="0" smtClean="0"/>
              <a:t>practice and can be incorporated into more general annual reporting to ACNC.</a:t>
            </a:r>
            <a:endParaRPr lang="en-AU" sz="2800" dirty="0" smtClean="0"/>
          </a:p>
          <a:p>
            <a:pPr algn="just"/>
            <a:endParaRPr lang="en-AU" sz="2800" dirty="0"/>
          </a:p>
          <a:p>
            <a:pPr algn="just"/>
            <a:r>
              <a:rPr lang="en-AU" sz="2800" dirty="0" smtClean="0"/>
              <a:t>Charities and their fundraising partners have a market incentive to maintain effective administration of campaigns as this means lower overheads.</a:t>
            </a:r>
          </a:p>
          <a:p>
            <a:pPr algn="just"/>
            <a:endParaRPr lang="en-AU" sz="2800" dirty="0"/>
          </a:p>
          <a:p>
            <a:pPr algn="just"/>
            <a:r>
              <a:rPr lang="en-AU" sz="2800" dirty="0" smtClean="0"/>
              <a:t>Government poorly defines the public interest and even when it does, this can often become ‘all things to all men</a:t>
            </a:r>
            <a:r>
              <a:rPr lang="en-AU" sz="2800" dirty="0" smtClean="0"/>
              <a:t>’</a:t>
            </a:r>
          </a:p>
          <a:p>
            <a:pPr algn="just"/>
            <a:endParaRPr lang="en-AU" sz="2800" dirty="0"/>
          </a:p>
          <a:p>
            <a:pPr algn="just"/>
            <a:r>
              <a:rPr lang="en-AU" sz="2800" dirty="0" smtClean="0"/>
              <a:t>The public interest is best exercised when it explicitly includes two constituent parts – promoting the public benefit and reducing the public harm.</a:t>
            </a:r>
            <a:endParaRPr lang="en-AU" dirty="0"/>
          </a:p>
        </p:txBody>
      </p:sp>
      <p:sp>
        <p:nvSpPr>
          <p:cNvPr id="3" name="TextBox 2"/>
          <p:cNvSpPr txBox="1"/>
          <p:nvPr/>
        </p:nvSpPr>
        <p:spPr>
          <a:xfrm>
            <a:off x="4019550" y="304800"/>
            <a:ext cx="4076700" cy="523220"/>
          </a:xfrm>
          <a:prstGeom prst="rect">
            <a:avLst/>
          </a:prstGeom>
          <a:noFill/>
        </p:spPr>
        <p:txBody>
          <a:bodyPr wrap="square" rtlCol="0">
            <a:spAutoFit/>
          </a:bodyPr>
          <a:lstStyle/>
          <a:p>
            <a:r>
              <a:rPr lang="en-AU" sz="2800" b="1" dirty="0" smtClean="0"/>
              <a:t>Public Interest Principles</a:t>
            </a:r>
            <a:endParaRPr lang="en-AU" sz="2800" b="1" dirty="0"/>
          </a:p>
        </p:txBody>
      </p:sp>
    </p:spTree>
    <p:extLst>
      <p:ext uri="{BB962C8B-B14F-4D97-AF65-F5344CB8AC3E}">
        <p14:creationId xmlns:p14="http://schemas.microsoft.com/office/powerpoint/2010/main" val="6832162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90329" y="168097"/>
            <a:ext cx="11423374" cy="523220"/>
          </a:xfrm>
          <a:prstGeom prst="rect">
            <a:avLst/>
          </a:prstGeom>
          <a:noFill/>
        </p:spPr>
        <p:txBody>
          <a:bodyPr wrap="square" rtlCol="0">
            <a:spAutoFit/>
          </a:bodyPr>
          <a:lstStyle/>
          <a:p>
            <a:pPr algn="ctr"/>
            <a:r>
              <a:rPr lang="en-AU" sz="2800" b="1" dirty="0" smtClean="0"/>
              <a:t>The Public are the Most Effective Regulators Around</a:t>
            </a:r>
            <a:endParaRPr lang="en-AU" sz="2800" dirty="0"/>
          </a:p>
        </p:txBody>
      </p:sp>
      <p:sp>
        <p:nvSpPr>
          <p:cNvPr id="4" name="TextBox 3"/>
          <p:cNvSpPr txBox="1"/>
          <p:nvPr/>
        </p:nvSpPr>
        <p:spPr>
          <a:xfrm>
            <a:off x="490330" y="2026026"/>
            <a:ext cx="6477630" cy="4401205"/>
          </a:xfrm>
          <a:prstGeom prst="rect">
            <a:avLst/>
          </a:prstGeom>
          <a:noFill/>
        </p:spPr>
        <p:txBody>
          <a:bodyPr wrap="square" rtlCol="0">
            <a:spAutoFit/>
          </a:bodyPr>
          <a:lstStyle/>
          <a:p>
            <a:pPr algn="just"/>
            <a:r>
              <a:rPr lang="en-AU" sz="2800" dirty="0" smtClean="0"/>
              <a:t>Of those who had a concern, more than half (58%) did not take any action.</a:t>
            </a:r>
          </a:p>
          <a:p>
            <a:pPr algn="just"/>
            <a:endParaRPr lang="en-AU" sz="2800" dirty="0" smtClean="0"/>
          </a:p>
          <a:p>
            <a:pPr algn="just"/>
            <a:r>
              <a:rPr lang="en-AU" sz="2800" dirty="0" smtClean="0"/>
              <a:t>Of those who did take action, very few went to independent or external authorities. Instead, they preferred to express their concerns to the charity directly, either by complaining to it or by refusing to donate/unsubscribing from mailing lists.</a:t>
            </a:r>
            <a:endParaRPr lang="en-AU"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88087" y="2266613"/>
            <a:ext cx="4664765" cy="3949501"/>
          </a:xfrm>
          <a:prstGeom prst="rect">
            <a:avLst/>
          </a:prstGeom>
        </p:spPr>
      </p:pic>
      <p:sp>
        <p:nvSpPr>
          <p:cNvPr id="6" name="TextBox 5"/>
          <p:cNvSpPr txBox="1"/>
          <p:nvPr/>
        </p:nvSpPr>
        <p:spPr>
          <a:xfrm>
            <a:off x="490329" y="881618"/>
            <a:ext cx="11423374" cy="954107"/>
          </a:xfrm>
          <a:prstGeom prst="rect">
            <a:avLst/>
          </a:prstGeom>
          <a:noFill/>
        </p:spPr>
        <p:txBody>
          <a:bodyPr wrap="square" rtlCol="0">
            <a:spAutoFit/>
          </a:bodyPr>
          <a:lstStyle/>
          <a:p>
            <a:pPr algn="just"/>
            <a:r>
              <a:rPr lang="en-AU" sz="2800" dirty="0" smtClean="0"/>
              <a:t>17% of the public say they had a concern about a charity in the past 12 months.</a:t>
            </a:r>
            <a:endParaRPr lang="en-AU" dirty="0"/>
          </a:p>
        </p:txBody>
      </p:sp>
    </p:spTree>
    <p:extLst>
      <p:ext uri="{BB962C8B-B14F-4D97-AF65-F5344CB8AC3E}">
        <p14:creationId xmlns:p14="http://schemas.microsoft.com/office/powerpoint/2010/main" val="210149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351681909"/>
              </p:ext>
            </p:extLst>
          </p:nvPr>
        </p:nvGraphicFramePr>
        <p:xfrm>
          <a:off x="1" y="2"/>
          <a:ext cx="12191999" cy="6857997"/>
        </p:xfrm>
        <a:graphic>
          <a:graphicData uri="http://schemas.openxmlformats.org/drawingml/2006/table">
            <a:tbl>
              <a:tblPr firstRow="1" firstCol="1" bandRow="1">
                <a:tableStyleId>{5C22544A-7EE6-4342-B048-85BDC9FD1C3A}</a:tableStyleId>
              </a:tblPr>
              <a:tblGrid>
                <a:gridCol w="1289303"/>
                <a:gridCol w="2139487"/>
                <a:gridCol w="8763209"/>
              </a:tblGrid>
              <a:tr h="532849">
                <a:tc>
                  <a:txBody>
                    <a:bodyPr/>
                    <a:lstStyle/>
                    <a:p>
                      <a:pPr algn="l">
                        <a:lnSpc>
                          <a:spcPct val="107000"/>
                        </a:lnSpc>
                        <a:spcAft>
                          <a:spcPts val="0"/>
                        </a:spcAft>
                      </a:pPr>
                      <a:r>
                        <a:rPr lang="en-AU" sz="1600" dirty="0">
                          <a:effectLst/>
                        </a:rPr>
                        <a:t>State</a:t>
                      </a:r>
                      <a:r>
                        <a:rPr lang="en-AU" sz="1600" dirty="0" smtClean="0">
                          <a:effectLst/>
                        </a:rPr>
                        <a:t>/</a:t>
                      </a:r>
                      <a:br>
                        <a:rPr lang="en-AU" sz="1600" dirty="0" smtClean="0">
                          <a:effectLst/>
                        </a:rPr>
                      </a:br>
                      <a:r>
                        <a:rPr lang="en-AU" sz="1600" dirty="0" smtClean="0">
                          <a:effectLst/>
                        </a:rPr>
                        <a:t>Territory</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786" marR="55786" marT="0" marB="0"/>
                </a:tc>
                <a:tc>
                  <a:txBody>
                    <a:bodyPr/>
                    <a:lstStyle/>
                    <a:p>
                      <a:pPr algn="just">
                        <a:lnSpc>
                          <a:spcPct val="107000"/>
                        </a:lnSpc>
                        <a:spcAft>
                          <a:spcPts val="0"/>
                        </a:spcAft>
                      </a:pPr>
                      <a:r>
                        <a:rPr lang="en-AU" sz="1600">
                          <a:effectLst/>
                        </a:rPr>
                        <a:t>Law</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55786" marR="55786" marT="0" marB="0"/>
                </a:tc>
                <a:tc>
                  <a:txBody>
                    <a:bodyPr/>
                    <a:lstStyle/>
                    <a:p>
                      <a:pPr algn="just">
                        <a:lnSpc>
                          <a:spcPct val="107000"/>
                        </a:lnSpc>
                        <a:spcAft>
                          <a:spcPts val="0"/>
                        </a:spcAft>
                      </a:pPr>
                      <a:r>
                        <a:rPr lang="en-AU" sz="1600">
                          <a:effectLst/>
                        </a:rPr>
                        <a:t>Statutory Objects</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55786" marR="55786" marT="0" marB="0"/>
                </a:tc>
              </a:tr>
              <a:tr h="1013086">
                <a:tc>
                  <a:txBody>
                    <a:bodyPr/>
                    <a:lstStyle/>
                    <a:p>
                      <a:pPr algn="l">
                        <a:lnSpc>
                          <a:spcPct val="107000"/>
                        </a:lnSpc>
                        <a:spcAft>
                          <a:spcPts val="0"/>
                        </a:spcAft>
                      </a:pPr>
                      <a:r>
                        <a:rPr lang="en-AU" sz="1600" dirty="0">
                          <a:effectLst/>
                        </a:rPr>
                        <a:t>ACT</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786" marR="55786" marT="0" marB="0" anchor="ctr"/>
                </a:tc>
                <a:tc>
                  <a:txBody>
                    <a:bodyPr/>
                    <a:lstStyle/>
                    <a:p>
                      <a:pPr>
                        <a:lnSpc>
                          <a:spcPct val="107000"/>
                        </a:lnSpc>
                        <a:spcAft>
                          <a:spcPts val="0"/>
                        </a:spcAft>
                      </a:pPr>
                      <a:r>
                        <a:rPr lang="en-AU" sz="1600" b="1" dirty="0">
                          <a:effectLst/>
                        </a:rPr>
                        <a:t>Charitable Collections Act 2003</a:t>
                      </a:r>
                      <a:endParaRPr lang="en-A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5786" marR="55786" marT="0" marB="0" anchor="ctr"/>
                </a:tc>
                <a:tc>
                  <a:txBody>
                    <a:bodyPr/>
                    <a:lstStyle/>
                    <a:p>
                      <a:pPr marL="342900" lvl="0" indent="-342900" algn="just">
                        <a:lnSpc>
                          <a:spcPct val="107000"/>
                        </a:lnSpc>
                        <a:spcAft>
                          <a:spcPts val="0"/>
                        </a:spcAft>
                        <a:buFont typeface="Symbol" panose="05050102010706020507" pitchFamily="18" charset="2"/>
                        <a:buChar char=""/>
                      </a:pPr>
                      <a:r>
                        <a:rPr lang="en-AU" sz="1600" dirty="0">
                          <a:effectLst/>
                        </a:rPr>
                        <a:t>To promote proper management and administration of </a:t>
                      </a:r>
                      <a:r>
                        <a:rPr lang="en-AU" sz="1600" dirty="0" smtClean="0">
                          <a:effectLst/>
                        </a:rPr>
                        <a:t>collections;</a:t>
                      </a:r>
                    </a:p>
                    <a:p>
                      <a:pPr marL="342900" lvl="0" indent="-342900" algn="just">
                        <a:lnSpc>
                          <a:spcPct val="107000"/>
                        </a:lnSpc>
                        <a:spcAft>
                          <a:spcPts val="0"/>
                        </a:spcAft>
                        <a:buFont typeface="Symbol" panose="05050102010706020507" pitchFamily="18" charset="2"/>
                        <a:buChar char=""/>
                      </a:pPr>
                      <a:r>
                        <a:rPr lang="en-AU" sz="1600" dirty="0" smtClean="0">
                          <a:effectLst/>
                        </a:rPr>
                        <a:t>To </a:t>
                      </a:r>
                      <a:r>
                        <a:rPr lang="en-AU" sz="1600" dirty="0">
                          <a:effectLst/>
                        </a:rPr>
                        <a:t>ensure proper record-keeping and auditing of accounts for collections; </a:t>
                      </a:r>
                      <a:endParaRPr lang="en-AU" sz="1600" dirty="0" smtClean="0">
                        <a:effectLst/>
                      </a:endParaRPr>
                    </a:p>
                    <a:p>
                      <a:pPr marL="342900" lvl="0" indent="-342900" algn="just">
                        <a:lnSpc>
                          <a:spcPct val="107000"/>
                        </a:lnSpc>
                        <a:spcAft>
                          <a:spcPts val="0"/>
                        </a:spcAft>
                        <a:buFont typeface="Symbol" panose="05050102010706020507" pitchFamily="18" charset="2"/>
                        <a:buChar char=""/>
                      </a:pPr>
                      <a:r>
                        <a:rPr lang="en-AU" sz="1600" dirty="0" smtClean="0">
                          <a:effectLst/>
                        </a:rPr>
                        <a:t>To </a:t>
                      </a:r>
                      <a:r>
                        <a:rPr lang="en-AU" sz="1600" dirty="0">
                          <a:effectLst/>
                        </a:rPr>
                        <a:t>ensure that the public has access to information about collections</a:t>
                      </a:r>
                      <a:r>
                        <a:rPr lang="en-AU" sz="1600" dirty="0" smtClean="0">
                          <a:effectLst/>
                        </a:rPr>
                        <a:t>.</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786" marR="55786" marT="0" marB="0" anchor="ctr"/>
                </a:tc>
              </a:tr>
              <a:tr h="1269208">
                <a:tc>
                  <a:txBody>
                    <a:bodyPr/>
                    <a:lstStyle/>
                    <a:p>
                      <a:pPr algn="l">
                        <a:lnSpc>
                          <a:spcPct val="107000"/>
                        </a:lnSpc>
                        <a:spcAft>
                          <a:spcPts val="0"/>
                        </a:spcAft>
                      </a:pPr>
                      <a:r>
                        <a:rPr lang="en-AU" sz="1600" dirty="0">
                          <a:effectLst/>
                        </a:rPr>
                        <a:t>New South Wales</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786" marR="55786" marT="0" marB="0" anchor="ctr"/>
                </a:tc>
                <a:tc>
                  <a:txBody>
                    <a:bodyPr/>
                    <a:lstStyle/>
                    <a:p>
                      <a:pPr>
                        <a:lnSpc>
                          <a:spcPct val="107000"/>
                        </a:lnSpc>
                        <a:spcAft>
                          <a:spcPts val="0"/>
                        </a:spcAft>
                      </a:pPr>
                      <a:r>
                        <a:rPr lang="en-AU" sz="1600" b="1" dirty="0">
                          <a:effectLst/>
                        </a:rPr>
                        <a:t>Charitable Fundraising Act 1991</a:t>
                      </a:r>
                      <a:endParaRPr lang="en-A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5786" marR="55786" marT="0" marB="0" anchor="ctr"/>
                </a:tc>
                <a:tc>
                  <a:txBody>
                    <a:bodyPr/>
                    <a:lstStyle/>
                    <a:p>
                      <a:pPr marL="342900" marR="114300" lvl="0" indent="-342900" algn="just">
                        <a:lnSpc>
                          <a:spcPct val="107000"/>
                        </a:lnSpc>
                        <a:spcAft>
                          <a:spcPts val="0"/>
                        </a:spcAft>
                        <a:buFont typeface="Symbol" panose="05050102010706020507" pitchFamily="18" charset="2"/>
                        <a:buChar char=""/>
                      </a:pPr>
                      <a:r>
                        <a:rPr lang="en-AU" sz="1600" dirty="0">
                          <a:effectLst/>
                        </a:rPr>
                        <a:t>To promote proper and efficient management and administration of fundraising appeals for charitable purposes</a:t>
                      </a:r>
                      <a:r>
                        <a:rPr lang="en-AU" sz="1600" dirty="0" smtClean="0">
                          <a:effectLst/>
                        </a:rPr>
                        <a:t>;</a:t>
                      </a:r>
                      <a:r>
                        <a:rPr lang="en-AU" sz="1600" dirty="0">
                          <a:effectLst/>
                        </a:rPr>
                        <a:t> </a:t>
                      </a:r>
                    </a:p>
                    <a:p>
                      <a:pPr marL="342900" lvl="0" indent="-342900" algn="just">
                        <a:lnSpc>
                          <a:spcPct val="107000"/>
                        </a:lnSpc>
                        <a:spcAft>
                          <a:spcPts val="0"/>
                        </a:spcAft>
                        <a:buFont typeface="Symbol" panose="05050102010706020507" pitchFamily="18" charset="2"/>
                        <a:buChar char=""/>
                      </a:pPr>
                      <a:r>
                        <a:rPr lang="en-AU" sz="1600" dirty="0">
                          <a:effectLst/>
                        </a:rPr>
                        <a:t>To ensure proper keeping and auditing of accounts in connection with such appeals</a:t>
                      </a:r>
                      <a:r>
                        <a:rPr lang="en-AU" sz="1600" dirty="0" smtClean="0">
                          <a:effectLst/>
                        </a:rPr>
                        <a:t>;</a:t>
                      </a:r>
                      <a:r>
                        <a:rPr lang="en-AU" sz="1600" dirty="0">
                          <a:effectLst/>
                        </a:rPr>
                        <a:t> </a:t>
                      </a:r>
                    </a:p>
                    <a:p>
                      <a:pPr marL="342900" lvl="0" indent="-342900" algn="just">
                        <a:lnSpc>
                          <a:spcPct val="107000"/>
                        </a:lnSpc>
                        <a:spcAft>
                          <a:spcPts val="0"/>
                        </a:spcAft>
                        <a:buFont typeface="Symbol" panose="05050102010706020507" pitchFamily="18" charset="2"/>
                        <a:buChar char=""/>
                      </a:pPr>
                      <a:r>
                        <a:rPr lang="en-AU" sz="1600" dirty="0">
                          <a:effectLst/>
                        </a:rPr>
                        <a:t>To prevent deception of members of the public who desire to support worthy causes</a:t>
                      </a:r>
                      <a:r>
                        <a:rPr lang="en-AU" sz="1600" dirty="0" smtClean="0">
                          <a:effectLst/>
                        </a:rPr>
                        <a:t>.</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786" marR="55786" marT="0" marB="0" anchor="ctr"/>
                </a:tc>
              </a:tr>
              <a:tr h="532849">
                <a:tc>
                  <a:txBody>
                    <a:bodyPr/>
                    <a:lstStyle/>
                    <a:p>
                      <a:pPr algn="l">
                        <a:lnSpc>
                          <a:spcPct val="107000"/>
                        </a:lnSpc>
                        <a:spcAft>
                          <a:spcPts val="0"/>
                        </a:spcAft>
                      </a:pPr>
                      <a:r>
                        <a:rPr lang="en-AU" sz="1600" dirty="0">
                          <a:effectLst/>
                        </a:rPr>
                        <a:t>Northern Territory</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786" marR="55786" marT="0" marB="0" anchor="ctr"/>
                </a:tc>
                <a:tc>
                  <a:txBody>
                    <a:bodyPr/>
                    <a:lstStyle/>
                    <a:p>
                      <a:pPr>
                        <a:lnSpc>
                          <a:spcPct val="107000"/>
                        </a:lnSpc>
                        <a:spcAft>
                          <a:spcPts val="0"/>
                        </a:spcAft>
                      </a:pPr>
                      <a:r>
                        <a:rPr lang="en-AU" sz="1600" b="1" dirty="0">
                          <a:effectLst/>
                        </a:rPr>
                        <a:t>No Law</a:t>
                      </a:r>
                      <a:endParaRPr lang="en-A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5786" marR="55786" marT="0" marB="0" anchor="ctr"/>
                </a:tc>
                <a:tc>
                  <a:txBody>
                    <a:bodyPr/>
                    <a:lstStyle/>
                    <a:p>
                      <a:pPr indent="204470" algn="just">
                        <a:lnSpc>
                          <a:spcPct val="107000"/>
                        </a:lnSpc>
                        <a:spcAft>
                          <a:spcPts val="0"/>
                        </a:spcAft>
                      </a:pPr>
                      <a:r>
                        <a:rPr lang="en-AU" sz="1600" dirty="0">
                          <a:effectLst/>
                        </a:rPr>
                        <a:t>N/A</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786" marR="55786" marT="0" marB="0" anchor="ctr"/>
                </a:tc>
              </a:tr>
              <a:tr h="288641">
                <a:tc>
                  <a:txBody>
                    <a:bodyPr/>
                    <a:lstStyle/>
                    <a:p>
                      <a:pPr algn="l">
                        <a:lnSpc>
                          <a:spcPct val="107000"/>
                        </a:lnSpc>
                        <a:spcAft>
                          <a:spcPts val="0"/>
                        </a:spcAft>
                      </a:pPr>
                      <a:r>
                        <a:rPr lang="en-AU" sz="1600" dirty="0">
                          <a:effectLst/>
                        </a:rPr>
                        <a:t>Queensland</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786" marR="55786" marT="0" marB="0" anchor="ctr"/>
                </a:tc>
                <a:tc>
                  <a:txBody>
                    <a:bodyPr/>
                    <a:lstStyle/>
                    <a:p>
                      <a:pPr>
                        <a:lnSpc>
                          <a:spcPct val="107000"/>
                        </a:lnSpc>
                        <a:spcAft>
                          <a:spcPts val="0"/>
                        </a:spcAft>
                      </a:pPr>
                      <a:r>
                        <a:rPr lang="en-AU" sz="1600" b="1" dirty="0">
                          <a:effectLst/>
                        </a:rPr>
                        <a:t>Collections Act 1966</a:t>
                      </a:r>
                      <a:endParaRPr lang="en-A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5786" marR="55786" marT="0" marB="0" anchor="ctr"/>
                </a:tc>
                <a:tc>
                  <a:txBody>
                    <a:bodyPr/>
                    <a:lstStyle/>
                    <a:p>
                      <a:pPr indent="204470" algn="just">
                        <a:lnSpc>
                          <a:spcPct val="107000"/>
                        </a:lnSpc>
                        <a:spcAft>
                          <a:spcPts val="0"/>
                        </a:spcAft>
                      </a:pPr>
                      <a:r>
                        <a:rPr lang="en-AU" sz="1600" dirty="0">
                          <a:effectLst/>
                        </a:rPr>
                        <a:t>No Statutory Objects</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786" marR="55786" marT="0" marB="0" anchor="ctr"/>
                </a:tc>
              </a:tr>
              <a:tr h="805341">
                <a:tc>
                  <a:txBody>
                    <a:bodyPr/>
                    <a:lstStyle/>
                    <a:p>
                      <a:pPr algn="l">
                        <a:lnSpc>
                          <a:spcPct val="107000"/>
                        </a:lnSpc>
                        <a:spcAft>
                          <a:spcPts val="0"/>
                        </a:spcAft>
                      </a:pPr>
                      <a:r>
                        <a:rPr lang="en-AU" sz="1600" dirty="0">
                          <a:effectLst/>
                        </a:rPr>
                        <a:t>South Australia</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786" marR="55786" marT="0" marB="0" anchor="ctr"/>
                </a:tc>
                <a:tc>
                  <a:txBody>
                    <a:bodyPr/>
                    <a:lstStyle/>
                    <a:p>
                      <a:pPr>
                        <a:lnSpc>
                          <a:spcPct val="107000"/>
                        </a:lnSpc>
                        <a:spcAft>
                          <a:spcPts val="0"/>
                        </a:spcAft>
                      </a:pPr>
                      <a:r>
                        <a:rPr lang="en-AU" sz="1600" b="1" dirty="0">
                          <a:effectLst/>
                        </a:rPr>
                        <a:t>Collections for Charitable Purposes Act 1939</a:t>
                      </a:r>
                      <a:endParaRPr lang="en-A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5786" marR="55786" marT="0" marB="0" anchor="ctr"/>
                </a:tc>
                <a:tc>
                  <a:txBody>
                    <a:bodyPr/>
                    <a:lstStyle/>
                    <a:p>
                      <a:pPr indent="204470" algn="just">
                        <a:lnSpc>
                          <a:spcPct val="107000"/>
                        </a:lnSpc>
                        <a:spcAft>
                          <a:spcPts val="0"/>
                        </a:spcAft>
                      </a:pPr>
                      <a:r>
                        <a:rPr lang="en-AU" sz="1600" dirty="0">
                          <a:effectLst/>
                        </a:rPr>
                        <a:t>No Statutory Objects</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786" marR="55786" marT="0" marB="0" anchor="ctr"/>
                </a:tc>
              </a:tr>
              <a:tr h="532849">
                <a:tc>
                  <a:txBody>
                    <a:bodyPr/>
                    <a:lstStyle/>
                    <a:p>
                      <a:pPr algn="l">
                        <a:lnSpc>
                          <a:spcPct val="107000"/>
                        </a:lnSpc>
                        <a:spcAft>
                          <a:spcPts val="0"/>
                        </a:spcAft>
                      </a:pPr>
                      <a:r>
                        <a:rPr lang="en-AU" sz="1600" dirty="0">
                          <a:effectLst/>
                        </a:rPr>
                        <a:t>Tasmania</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786" marR="55786" marT="0" marB="0" anchor="ctr"/>
                </a:tc>
                <a:tc>
                  <a:txBody>
                    <a:bodyPr/>
                    <a:lstStyle/>
                    <a:p>
                      <a:pPr>
                        <a:lnSpc>
                          <a:spcPct val="107000"/>
                        </a:lnSpc>
                        <a:spcBef>
                          <a:spcPts val="750"/>
                        </a:spcBef>
                        <a:spcAft>
                          <a:spcPts val="750"/>
                        </a:spcAft>
                      </a:pPr>
                      <a:r>
                        <a:rPr lang="en-AU" sz="1600" b="1" dirty="0">
                          <a:effectLst/>
                        </a:rPr>
                        <a:t>Collections for Charities Act 2001</a:t>
                      </a:r>
                      <a:endParaRPr lang="en-A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5786" marR="55786" marT="0" marB="0" anchor="ctr"/>
                </a:tc>
                <a:tc>
                  <a:txBody>
                    <a:bodyPr/>
                    <a:lstStyle/>
                    <a:p>
                      <a:pPr indent="204470" algn="just">
                        <a:lnSpc>
                          <a:spcPct val="107000"/>
                        </a:lnSpc>
                        <a:spcAft>
                          <a:spcPts val="0"/>
                        </a:spcAft>
                      </a:pPr>
                      <a:r>
                        <a:rPr lang="en-AU" sz="1600" dirty="0">
                          <a:effectLst/>
                        </a:rPr>
                        <a:t>No Statutory Objects</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786" marR="55786" marT="0" marB="0" anchor="ctr"/>
                </a:tc>
              </a:tr>
              <a:tr h="1350325">
                <a:tc>
                  <a:txBody>
                    <a:bodyPr/>
                    <a:lstStyle/>
                    <a:p>
                      <a:pPr algn="l">
                        <a:lnSpc>
                          <a:spcPct val="107000"/>
                        </a:lnSpc>
                        <a:spcAft>
                          <a:spcPts val="0"/>
                        </a:spcAft>
                      </a:pPr>
                      <a:r>
                        <a:rPr lang="en-AU" sz="1600" dirty="0">
                          <a:effectLst/>
                        </a:rPr>
                        <a:t>Victoria</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786" marR="55786" marT="0" marB="0" anchor="ctr"/>
                </a:tc>
                <a:tc>
                  <a:txBody>
                    <a:bodyPr/>
                    <a:lstStyle/>
                    <a:p>
                      <a:pPr>
                        <a:lnSpc>
                          <a:spcPct val="107000"/>
                        </a:lnSpc>
                        <a:spcAft>
                          <a:spcPts val="0"/>
                        </a:spcAft>
                      </a:pPr>
                      <a:r>
                        <a:rPr lang="en-AU" sz="1600" b="1" dirty="0">
                          <a:effectLst/>
                        </a:rPr>
                        <a:t>Fundraising Act 1998</a:t>
                      </a:r>
                      <a:endParaRPr lang="en-A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5786" marR="55786" marT="0" marB="0" anchor="ctr"/>
                </a:tc>
                <a:tc>
                  <a:txBody>
                    <a:bodyPr/>
                    <a:lstStyle/>
                    <a:p>
                      <a:pPr marL="342900" marR="114300" lvl="0" indent="-342900" algn="just">
                        <a:lnSpc>
                          <a:spcPct val="107000"/>
                        </a:lnSpc>
                        <a:spcAft>
                          <a:spcPts val="0"/>
                        </a:spcAft>
                        <a:buFont typeface="Symbol" panose="05050102010706020507" pitchFamily="18" charset="2"/>
                        <a:buChar char=""/>
                      </a:pPr>
                      <a:r>
                        <a:rPr lang="en-AU" sz="1600" dirty="0">
                          <a:effectLst/>
                        </a:rPr>
                        <a:t>Transparency and public confidence in the fundraising industry and in not-for-profit organisations that conduct fundraising;  </a:t>
                      </a:r>
                    </a:p>
                    <a:p>
                      <a:pPr marL="342900" marR="114300" lvl="0" indent="-342900" algn="just">
                        <a:lnSpc>
                          <a:spcPct val="107000"/>
                        </a:lnSpc>
                        <a:spcAft>
                          <a:spcPts val="0"/>
                        </a:spcAft>
                        <a:buFont typeface="Symbol" panose="05050102010706020507" pitchFamily="18" charset="2"/>
                        <a:buChar char=""/>
                      </a:pPr>
                      <a:r>
                        <a:rPr lang="en-AU" sz="1600" dirty="0">
                          <a:effectLst/>
                        </a:rPr>
                        <a:t>The protection of members of the public from whom money or a benefit is solicited for beneficial or benevolent purposes in the course of fundraising</a:t>
                      </a:r>
                      <a:r>
                        <a:rPr lang="en-AU" sz="1600" dirty="0" smtClean="0">
                          <a:effectLst/>
                        </a:rPr>
                        <a:t>;</a:t>
                      </a:r>
                      <a:r>
                        <a:rPr lang="en-AU" sz="1600" dirty="0">
                          <a:effectLst/>
                        </a:rPr>
                        <a:t> </a:t>
                      </a:r>
                    </a:p>
                    <a:p>
                      <a:pPr marL="342900" lvl="0" indent="-342900" algn="just">
                        <a:lnSpc>
                          <a:spcPct val="107000"/>
                        </a:lnSpc>
                        <a:spcAft>
                          <a:spcPts val="0"/>
                        </a:spcAft>
                        <a:buFont typeface="Symbol" panose="05050102010706020507" pitchFamily="18" charset="2"/>
                        <a:buChar char=""/>
                      </a:pPr>
                      <a:r>
                        <a:rPr lang="en-AU" sz="1600" dirty="0">
                          <a:effectLst/>
                        </a:rPr>
                        <a:t>The protection of the public interest in relation to fundraising</a:t>
                      </a:r>
                      <a:r>
                        <a:rPr lang="en-AU" sz="1600" dirty="0" smtClean="0">
                          <a:effectLst/>
                        </a:rPr>
                        <a:t>.</a:t>
                      </a:r>
                      <a:r>
                        <a:rPr lang="en-AU" sz="1600" dirty="0">
                          <a:effectLst/>
                        </a:rPr>
                        <a:t> </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786" marR="55786" marT="0" marB="0" anchor="ctr"/>
                </a:tc>
              </a:tr>
              <a:tr h="532849">
                <a:tc>
                  <a:txBody>
                    <a:bodyPr/>
                    <a:lstStyle/>
                    <a:p>
                      <a:pPr algn="just">
                        <a:lnSpc>
                          <a:spcPct val="107000"/>
                        </a:lnSpc>
                        <a:spcAft>
                          <a:spcPts val="0"/>
                        </a:spcAft>
                      </a:pPr>
                      <a:r>
                        <a:rPr lang="en-AU" sz="1600">
                          <a:effectLst/>
                        </a:rPr>
                        <a:t>Western Australia</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55786" marR="55786" marT="0" marB="0" anchor="ctr"/>
                </a:tc>
                <a:tc>
                  <a:txBody>
                    <a:bodyPr/>
                    <a:lstStyle/>
                    <a:p>
                      <a:pPr>
                        <a:spcAft>
                          <a:spcPts val="0"/>
                        </a:spcAft>
                      </a:pPr>
                      <a:r>
                        <a:rPr lang="en-AU" sz="1600" b="1" kern="0" dirty="0">
                          <a:effectLst/>
                        </a:rPr>
                        <a:t>Charitable Collections Act 1946</a:t>
                      </a:r>
                      <a:endParaRPr lang="en-AU" sz="1600" b="1" dirty="0">
                        <a:effectLst/>
                        <a:latin typeface="Times New Roman" panose="02020603050405020304" pitchFamily="18" charset="0"/>
                        <a:ea typeface="Arial Unicode MS" panose="020B0604020202020204" pitchFamily="34" charset="-128"/>
                      </a:endParaRPr>
                    </a:p>
                  </a:txBody>
                  <a:tcPr marL="55786" marR="55786" marT="0" marB="0" anchor="ctr"/>
                </a:tc>
                <a:tc>
                  <a:txBody>
                    <a:bodyPr/>
                    <a:lstStyle/>
                    <a:p>
                      <a:pPr algn="just">
                        <a:lnSpc>
                          <a:spcPct val="107000"/>
                        </a:lnSpc>
                        <a:spcAft>
                          <a:spcPts val="0"/>
                        </a:spcAft>
                      </a:pPr>
                      <a:r>
                        <a:rPr lang="en-AU" sz="1600" dirty="0">
                          <a:effectLst/>
                        </a:rPr>
                        <a:t>No Statutory Objects</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786" marR="55786" marT="0" marB="0" anchor="ctr"/>
                </a:tc>
              </a:tr>
            </a:tbl>
          </a:graphicData>
        </a:graphic>
      </p:graphicFrame>
    </p:spTree>
    <p:extLst>
      <p:ext uri="{BB962C8B-B14F-4D97-AF65-F5344CB8AC3E}">
        <p14:creationId xmlns:p14="http://schemas.microsoft.com/office/powerpoint/2010/main" val="742208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8319" y="271745"/>
            <a:ext cx="11424745" cy="1815882"/>
          </a:xfrm>
          <a:prstGeom prst="rect">
            <a:avLst/>
          </a:prstGeom>
          <a:noFill/>
        </p:spPr>
        <p:txBody>
          <a:bodyPr wrap="square" rtlCol="0">
            <a:spAutoFit/>
          </a:bodyPr>
          <a:lstStyle/>
          <a:p>
            <a:pPr algn="ctr"/>
            <a:r>
              <a:rPr lang="en-AU" sz="2800" b="1" dirty="0" smtClean="0"/>
              <a:t>Traditional Arguments to Justify State Regulation of Charity Fundraising</a:t>
            </a:r>
          </a:p>
          <a:p>
            <a:endParaRPr lang="en-AU" sz="2800" dirty="0"/>
          </a:p>
          <a:p>
            <a:r>
              <a:rPr lang="en-AU" sz="2800" dirty="0" smtClean="0"/>
              <a:t>Charities are afforded special tax status and this indirect subsidy brings with it certain mandatory conditions.</a:t>
            </a:r>
            <a:endParaRPr lang="en-AU" dirty="0"/>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56174" y="1951486"/>
            <a:ext cx="4513889" cy="4365787"/>
          </a:xfrm>
          <a:prstGeom prst="rect">
            <a:avLst/>
          </a:prstGeom>
        </p:spPr>
      </p:pic>
      <p:sp>
        <p:nvSpPr>
          <p:cNvPr id="4" name="TextBox 3"/>
          <p:cNvSpPr txBox="1"/>
          <p:nvPr/>
        </p:nvSpPr>
        <p:spPr>
          <a:xfrm>
            <a:off x="368319" y="2383183"/>
            <a:ext cx="6426181" cy="3816429"/>
          </a:xfrm>
          <a:prstGeom prst="rect">
            <a:avLst/>
          </a:prstGeom>
          <a:noFill/>
        </p:spPr>
        <p:txBody>
          <a:bodyPr wrap="square" rtlCol="0">
            <a:spAutoFit/>
          </a:bodyPr>
          <a:lstStyle/>
          <a:p>
            <a:pPr algn="just"/>
            <a:r>
              <a:rPr lang="en-AU" sz="2800" dirty="0"/>
              <a:t>Charities as a sector operate under a ‘social contract’ and this is more important and greater than any one charity.</a:t>
            </a:r>
          </a:p>
          <a:p>
            <a:pPr algn="just"/>
            <a:endParaRPr lang="en-AU" sz="2800" dirty="0"/>
          </a:p>
          <a:p>
            <a:pPr algn="just"/>
            <a:r>
              <a:rPr lang="en-AU" sz="2800" dirty="0"/>
              <a:t>The public must know that the charity they are giving to is genuine and that their money will be used for the purposes solicited.</a:t>
            </a:r>
          </a:p>
          <a:p>
            <a:endParaRPr lang="en-AU" dirty="0"/>
          </a:p>
        </p:txBody>
      </p:sp>
    </p:spTree>
    <p:extLst>
      <p:ext uri="{BB962C8B-B14F-4D97-AF65-F5344CB8AC3E}">
        <p14:creationId xmlns:p14="http://schemas.microsoft.com/office/powerpoint/2010/main" val="2005101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649357" y="57047"/>
            <a:ext cx="11119945" cy="6883054"/>
          </a:xfrm>
          <a:prstGeom prst="rect">
            <a:avLst/>
          </a:prstGeom>
        </p:spPr>
      </p:pic>
      <p:sp>
        <p:nvSpPr>
          <p:cNvPr id="4" name="5-Point Star 3"/>
          <p:cNvSpPr/>
          <p:nvPr/>
        </p:nvSpPr>
        <p:spPr>
          <a:xfrm>
            <a:off x="9972810" y="3447774"/>
            <a:ext cx="1330189" cy="1022626"/>
          </a:xfrm>
          <a:prstGeom prst="star5">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Freeform 4"/>
          <p:cNvSpPr/>
          <p:nvPr/>
        </p:nvSpPr>
        <p:spPr>
          <a:xfrm>
            <a:off x="9764854" y="4651514"/>
            <a:ext cx="1154938" cy="840176"/>
          </a:xfrm>
          <a:custGeom>
            <a:avLst/>
            <a:gdLst>
              <a:gd name="connsiteX0" fmla="*/ 585094 w 1406763"/>
              <a:gd name="connsiteY0" fmla="*/ 44818 h 959448"/>
              <a:gd name="connsiteX1" fmla="*/ 1393477 w 1406763"/>
              <a:gd name="connsiteY1" fmla="*/ 919462 h 959448"/>
              <a:gd name="connsiteX2" fmla="*/ 1999 w 1406763"/>
              <a:gd name="connsiteY2" fmla="*/ 733931 h 959448"/>
              <a:gd name="connsiteX3" fmla="*/ 1088677 w 1406763"/>
              <a:gd name="connsiteY3" fmla="*/ 44818 h 959448"/>
              <a:gd name="connsiteX4" fmla="*/ 1234451 w 1406763"/>
              <a:gd name="connsiteY4" fmla="*/ 124331 h 9594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6763" h="959448">
                <a:moveTo>
                  <a:pt x="585094" y="44818"/>
                </a:moveTo>
                <a:cubicBezTo>
                  <a:pt x="1037877" y="424714"/>
                  <a:pt x="1490660" y="804610"/>
                  <a:pt x="1393477" y="919462"/>
                </a:cubicBezTo>
                <a:cubicBezTo>
                  <a:pt x="1296295" y="1034314"/>
                  <a:pt x="52799" y="879705"/>
                  <a:pt x="1999" y="733931"/>
                </a:cubicBezTo>
                <a:cubicBezTo>
                  <a:pt x="-48801" y="588157"/>
                  <a:pt x="883268" y="146418"/>
                  <a:pt x="1088677" y="44818"/>
                </a:cubicBezTo>
                <a:cubicBezTo>
                  <a:pt x="1294086" y="-56782"/>
                  <a:pt x="1264268" y="33774"/>
                  <a:pt x="1234451" y="124331"/>
                </a:cubicBezTo>
              </a:path>
            </a:pathLst>
          </a:cu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882496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470663" y="0"/>
            <a:ext cx="11250673" cy="6858000"/>
          </a:xfrm>
          <a:prstGeom prst="rect">
            <a:avLst/>
          </a:prstGeom>
        </p:spPr>
      </p:pic>
      <p:sp>
        <p:nvSpPr>
          <p:cNvPr id="3" name="5-Point Star 2"/>
          <p:cNvSpPr/>
          <p:nvPr/>
        </p:nvSpPr>
        <p:spPr>
          <a:xfrm>
            <a:off x="10439400" y="1041400"/>
            <a:ext cx="1472095" cy="1170608"/>
          </a:xfrm>
          <a:prstGeom prst="star5">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Freeform 3"/>
          <p:cNvSpPr/>
          <p:nvPr/>
        </p:nvSpPr>
        <p:spPr>
          <a:xfrm>
            <a:off x="9234766" y="3299790"/>
            <a:ext cx="1406763" cy="959448"/>
          </a:xfrm>
          <a:custGeom>
            <a:avLst/>
            <a:gdLst>
              <a:gd name="connsiteX0" fmla="*/ 585094 w 1406763"/>
              <a:gd name="connsiteY0" fmla="*/ 44818 h 959448"/>
              <a:gd name="connsiteX1" fmla="*/ 1393477 w 1406763"/>
              <a:gd name="connsiteY1" fmla="*/ 919462 h 959448"/>
              <a:gd name="connsiteX2" fmla="*/ 1999 w 1406763"/>
              <a:gd name="connsiteY2" fmla="*/ 733931 h 959448"/>
              <a:gd name="connsiteX3" fmla="*/ 1088677 w 1406763"/>
              <a:gd name="connsiteY3" fmla="*/ 44818 h 959448"/>
              <a:gd name="connsiteX4" fmla="*/ 1234451 w 1406763"/>
              <a:gd name="connsiteY4" fmla="*/ 124331 h 9594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6763" h="959448">
                <a:moveTo>
                  <a:pt x="585094" y="44818"/>
                </a:moveTo>
                <a:cubicBezTo>
                  <a:pt x="1037877" y="424714"/>
                  <a:pt x="1490660" y="804610"/>
                  <a:pt x="1393477" y="919462"/>
                </a:cubicBezTo>
                <a:cubicBezTo>
                  <a:pt x="1296295" y="1034314"/>
                  <a:pt x="52799" y="879705"/>
                  <a:pt x="1999" y="733931"/>
                </a:cubicBezTo>
                <a:cubicBezTo>
                  <a:pt x="-48801" y="588157"/>
                  <a:pt x="883268" y="146418"/>
                  <a:pt x="1088677" y="44818"/>
                </a:cubicBezTo>
                <a:cubicBezTo>
                  <a:pt x="1294086" y="-56782"/>
                  <a:pt x="1264268" y="33774"/>
                  <a:pt x="1234451" y="124331"/>
                </a:cubicBezTo>
              </a:path>
            </a:pathLst>
          </a:cu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628853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95741" y="1223688"/>
            <a:ext cx="11171582" cy="1404730"/>
          </a:xfrm>
          <a:prstGeom prst="rect">
            <a:avLst/>
          </a:prstGeom>
          <a:noFill/>
        </p:spPr>
        <p:txBody>
          <a:bodyPr wrap="square" rtlCol="0">
            <a:spAutoFit/>
          </a:bodyPr>
          <a:lstStyle/>
          <a:p>
            <a:pPr algn="ctr"/>
            <a:r>
              <a:rPr lang="en-AU" sz="2800" dirty="0" smtClean="0"/>
              <a:t>Respondents in the same UK survey indicated that a majority trust small charities (</a:t>
            </a:r>
            <a:r>
              <a:rPr lang="en-AU" sz="2800" b="1" dirty="0" smtClean="0"/>
              <a:t>57%</a:t>
            </a:r>
            <a:r>
              <a:rPr lang="en-AU" sz="2800" dirty="0" smtClean="0"/>
              <a:t>) over larger ones (</a:t>
            </a:r>
            <a:r>
              <a:rPr lang="en-AU" sz="2800" b="1" dirty="0" smtClean="0"/>
              <a:t>34%</a:t>
            </a:r>
            <a:r>
              <a:rPr lang="en-AU" sz="2800" dirty="0" smtClean="0"/>
              <a:t>) and charities that operate in the UK only (</a:t>
            </a:r>
            <a:r>
              <a:rPr lang="en-AU" sz="2800" b="1" dirty="0" smtClean="0"/>
              <a:t>61%</a:t>
            </a:r>
            <a:r>
              <a:rPr lang="en-AU" sz="2800" dirty="0" smtClean="0"/>
              <a:t>) over those that operate internationally (</a:t>
            </a:r>
            <a:r>
              <a:rPr lang="en-AU" sz="2800" b="1" dirty="0" smtClean="0"/>
              <a:t>31%</a:t>
            </a:r>
            <a:r>
              <a:rPr lang="en-AU" sz="2800" dirty="0" smtClean="0"/>
              <a:t>).</a:t>
            </a:r>
            <a:endParaRPr lang="en-AU" sz="2800" dirty="0"/>
          </a:p>
        </p:txBody>
      </p:sp>
      <p:pic>
        <p:nvPicPr>
          <p:cNvPr id="8" name="Picture 7"/>
          <p:cNvPicPr>
            <a:picLocks noChangeAspect="1"/>
          </p:cNvPicPr>
          <p:nvPr/>
        </p:nvPicPr>
        <p:blipFill>
          <a:blip r:embed="rId3"/>
          <a:stretch>
            <a:fillRect/>
          </a:stretch>
        </p:blipFill>
        <p:spPr>
          <a:xfrm>
            <a:off x="0" y="3236121"/>
            <a:ext cx="12192000" cy="2979149"/>
          </a:xfrm>
          <a:prstGeom prst="rect">
            <a:avLst/>
          </a:prstGeom>
        </p:spPr>
      </p:pic>
      <p:sp>
        <p:nvSpPr>
          <p:cNvPr id="9" name="TextBox 8"/>
          <p:cNvSpPr txBox="1"/>
          <p:nvPr/>
        </p:nvSpPr>
        <p:spPr>
          <a:xfrm>
            <a:off x="2491410" y="354375"/>
            <a:ext cx="7580244" cy="523220"/>
          </a:xfrm>
          <a:prstGeom prst="rect">
            <a:avLst/>
          </a:prstGeom>
          <a:noFill/>
        </p:spPr>
        <p:txBody>
          <a:bodyPr wrap="square" rtlCol="0">
            <a:spAutoFit/>
          </a:bodyPr>
          <a:lstStyle/>
          <a:p>
            <a:r>
              <a:rPr lang="en-AU" sz="2800" b="1" dirty="0" smtClean="0"/>
              <a:t>People’s Words Don’t Always Match Their Actions</a:t>
            </a:r>
            <a:endParaRPr lang="en-AU" sz="2800" b="1" dirty="0"/>
          </a:p>
        </p:txBody>
      </p:sp>
    </p:spTree>
    <p:extLst>
      <p:ext uri="{BB962C8B-B14F-4D97-AF65-F5344CB8AC3E}">
        <p14:creationId xmlns:p14="http://schemas.microsoft.com/office/powerpoint/2010/main" val="168660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669867" y="0"/>
            <a:ext cx="10915323" cy="6858000"/>
          </a:xfrm>
          <a:prstGeom prst="rect">
            <a:avLst/>
          </a:prstGeom>
        </p:spPr>
      </p:pic>
    </p:spTree>
    <p:extLst>
      <p:ext uri="{BB962C8B-B14F-4D97-AF65-F5344CB8AC3E}">
        <p14:creationId xmlns:p14="http://schemas.microsoft.com/office/powerpoint/2010/main" val="1873100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19597750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0" y="0"/>
            <a:ext cx="12192000" cy="6809130"/>
          </a:xfrm>
          <a:prstGeom prst="rect">
            <a:avLst/>
          </a:prstGeom>
        </p:spPr>
      </p:pic>
      <p:pic>
        <p:nvPicPr>
          <p:cNvPr id="3" name="Picture 2"/>
          <p:cNvPicPr>
            <a:picLocks noChangeAspect="1"/>
          </p:cNvPicPr>
          <p:nvPr/>
        </p:nvPicPr>
        <p:blipFill>
          <a:blip r:embed="rId4"/>
          <a:stretch>
            <a:fillRect/>
          </a:stretch>
        </p:blipFill>
        <p:spPr>
          <a:xfrm>
            <a:off x="3768912" y="1167200"/>
            <a:ext cx="2415988" cy="2753638"/>
          </a:xfrm>
          <a:prstGeom prst="rect">
            <a:avLst/>
          </a:prstGeom>
        </p:spPr>
      </p:pic>
      <p:pic>
        <p:nvPicPr>
          <p:cNvPr id="4" name="Picture 3"/>
          <p:cNvPicPr>
            <a:picLocks noChangeAspect="1"/>
          </p:cNvPicPr>
          <p:nvPr/>
        </p:nvPicPr>
        <p:blipFill>
          <a:blip r:embed="rId5"/>
          <a:stretch>
            <a:fillRect/>
          </a:stretch>
        </p:blipFill>
        <p:spPr>
          <a:xfrm>
            <a:off x="6588312" y="2379128"/>
            <a:ext cx="2314388" cy="3083420"/>
          </a:xfrm>
          <a:prstGeom prst="rect">
            <a:avLst/>
          </a:prstGeom>
        </p:spPr>
      </p:pic>
      <p:pic>
        <p:nvPicPr>
          <p:cNvPr id="5" name="Picture 4"/>
          <p:cNvPicPr>
            <a:picLocks noChangeAspect="1"/>
          </p:cNvPicPr>
          <p:nvPr/>
        </p:nvPicPr>
        <p:blipFill>
          <a:blip r:embed="rId6"/>
          <a:stretch>
            <a:fillRect/>
          </a:stretch>
        </p:blipFill>
        <p:spPr>
          <a:xfrm>
            <a:off x="9306112" y="3920838"/>
            <a:ext cx="2522001" cy="2724623"/>
          </a:xfrm>
          <a:prstGeom prst="rect">
            <a:avLst/>
          </a:prstGeom>
        </p:spPr>
      </p:pic>
    </p:spTree>
    <p:extLst>
      <p:ext uri="{BB962C8B-B14F-4D97-AF65-F5344CB8AC3E}">
        <p14:creationId xmlns:p14="http://schemas.microsoft.com/office/powerpoint/2010/main" val="10067696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TotalTime>
  <Words>1784</Words>
  <Application>Microsoft Office PowerPoint</Application>
  <PresentationFormat>Widescreen</PresentationFormat>
  <Paragraphs>136</Paragraphs>
  <Slides>11</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 Unicode MS</vt:lpstr>
      <vt:lpstr>Arial</vt:lpstr>
      <vt:lpstr>Calibri</vt:lpstr>
      <vt:lpstr>Calibri Light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 Hills-Jones</dc:creator>
  <cp:lastModifiedBy>Peter Hills-Jones</cp:lastModifiedBy>
  <cp:revision>28</cp:revision>
  <dcterms:created xsi:type="dcterms:W3CDTF">2018-07-30T23:30:37Z</dcterms:created>
  <dcterms:modified xsi:type="dcterms:W3CDTF">2018-07-31T06:51:35Z</dcterms:modified>
</cp:coreProperties>
</file>